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1118C-3998-5144-B225-2BFA8BC5B331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C8DE7-DBF2-1747-B088-2D743904F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57493-7D14-3446-BBCF-B88C54AC9314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ABA51-276D-434C-B6B5-8A4B68328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4793316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093479" y="3214688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1524000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931" y="2119312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HR-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576" y="2119312"/>
            <a:ext cx="1733550" cy="428625"/>
          </a:xfrm>
          <a:prstGeom prst="rect">
            <a:avLst/>
          </a:prstGeom>
        </p:spPr>
      </p:pic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B6D65-A099-AC49-B8C2-23534F15A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AC2AC-252D-504A-909B-D7324751F4A0}" type="datetimeFigureOut">
              <a:rPr lang="en-US" smtClean="0"/>
              <a:pPr/>
              <a:t>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" Target="slide16.xml"/><Relationship Id="rId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Relationship Id="rId3" Type="http://schemas.openxmlformats.org/officeDocument/2006/relationships/slide" Target="slide6.xml"/><Relationship Id="rId5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" Target="slide15.xml"/><Relationship Id="rId4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Relationship Id="rId3" Type="http://schemas.openxmlformats.org/officeDocument/2006/relationships/slide" Target="slide12.xml"/><Relationship Id="rId5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7.xml"/><Relationship Id="rId3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Relationship Id="rId3" Type="http://schemas.openxmlformats.org/officeDocument/2006/relationships/slide" Target="slide22.xml"/><Relationship Id="rId5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Relationship Id="rId3" Type="http://schemas.openxmlformats.org/officeDocument/2006/relationships/slide" Target="slide24.xml"/><Relationship Id="rId5" Type="http://schemas.openxmlformats.org/officeDocument/2006/relationships/slide" Target="slide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3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>
            <a:noAutofit/>
          </a:bodyPr>
          <a:lstStyle/>
          <a:p>
            <a:r>
              <a:rPr lang="en-US" sz="9600" b="1" u="sng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Bureaucracy</a:t>
            </a:r>
            <a:endParaRPr lang="en-US" sz="9600" b="1" u="sng" dirty="0">
              <a:ln>
                <a:solidFill>
                  <a:srgbClr val="3366FF"/>
                </a:solidFill>
              </a:ln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20696" y="3886200"/>
          <a:ext cx="7056504" cy="2799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52168"/>
                <a:gridCol w="2352168"/>
                <a:gridCol w="2352168"/>
              </a:tblGrid>
              <a:tr h="139954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tx1"/>
                          </a:solidFill>
                        </a:rPr>
                        <a:t>Defining A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</a:rPr>
                        <a:t> “Bureaucracy”</a:t>
                      </a:r>
                      <a:endParaRPr lang="en-US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5848" marR="105848" marT="52924" marB="52924" anchor="ctr">
                    <a:lnL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tx1"/>
                          </a:solidFill>
                        </a:rPr>
                        <a:t>“Bureaucrats”</a:t>
                      </a:r>
                      <a:endParaRPr lang="en-US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5848" marR="105848" marT="52924" marB="52924" anchor="ctr">
                    <a:lnL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tx1"/>
                          </a:solidFill>
                        </a:rPr>
                        <a:t>Pros &amp; Cons</a:t>
                      </a:r>
                      <a:endParaRPr lang="en-US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5848" marR="105848" marT="52924" marB="52924" anchor="ctr">
                    <a:lnL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  <a:tr h="139954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</a:rPr>
                        <a:t> Bureaucracy</a:t>
                      </a:r>
                      <a:endParaRPr lang="en-US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5848" marR="105848" marT="52924" marB="52924" anchor="ctr">
                    <a:lnL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u="sng" dirty="0" smtClean="0">
                          <a:solidFill>
                            <a:schemeClr val="tx1"/>
                          </a:solidFill>
                        </a:rPr>
                        <a:t>EXIT</a:t>
                      </a:r>
                      <a:endParaRPr lang="en-US" sz="21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105848" marR="105848" marT="52924" marB="52924" anchor="ctr">
                    <a:lnL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solidFill>
                            <a:schemeClr val="tx1"/>
                          </a:solidFill>
                        </a:rPr>
                        <a:t>The FEDERAL Bureaucracy</a:t>
                      </a:r>
                      <a:endParaRPr lang="en-US" sz="2100" b="1" dirty="0">
                        <a:solidFill>
                          <a:schemeClr val="tx1"/>
                        </a:solidFill>
                      </a:endParaRPr>
                    </a:p>
                  </a:txBody>
                  <a:tcPr marL="105848" marR="105848" marT="52924" marB="52924" anchor="ctr">
                    <a:lnL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1020696" y="3886200"/>
            <a:ext cx="2332104" cy="1371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3352800" y="3886200"/>
            <a:ext cx="2362200" cy="1371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" action="ppaction://hlinkshowjump?jump=endshow" highlightClick="1"/>
          </p:cNvPr>
          <p:cNvSpPr/>
          <p:nvPr/>
        </p:nvSpPr>
        <p:spPr>
          <a:xfrm>
            <a:off x="3352800" y="5257800"/>
            <a:ext cx="2362200" cy="142748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5715000" y="3886200"/>
            <a:ext cx="2362200" cy="1371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5" action="ppaction://hlinksldjump" highlightClick="1"/>
          </p:cNvPr>
          <p:cNvSpPr/>
          <p:nvPr/>
        </p:nvSpPr>
        <p:spPr>
          <a:xfrm>
            <a:off x="1020696" y="5257800"/>
            <a:ext cx="2332104" cy="142748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6" action="ppaction://hlinksldjump" highlightClick="1"/>
          </p:cNvPr>
          <p:cNvSpPr/>
          <p:nvPr/>
        </p:nvSpPr>
        <p:spPr>
          <a:xfrm>
            <a:off x="5715000" y="5257800"/>
            <a:ext cx="2362200" cy="142748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Example Bureaucracy:</a:t>
            </a:r>
            <a:b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</a:br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DAHS</a:t>
            </a:r>
            <a:endParaRPr lang="en-US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2108200"/>
          <a:ext cx="48006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</a:tblGrid>
              <a:tr h="751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solidFill>
                              <a:srgbClr val="3366FF"/>
                            </a:solidFill>
                          </a:ln>
                          <a:solidFill>
                            <a:srgbClr val="FFFFFF"/>
                          </a:solidFill>
                          <a:effectLst>
                            <a:outerShdw blurRad="38100" dist="127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Who?</a:t>
                      </a:r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  <a:tr h="751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solidFill>
                              <a:srgbClr val="3366FF"/>
                            </a:solidFill>
                          </a:ln>
                          <a:solidFill>
                            <a:srgbClr val="FFFFFF"/>
                          </a:solidFill>
                          <a:effectLst>
                            <a:outerShdw blurRad="38100" dist="127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What?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  <a:tr h="751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solidFill>
                              <a:srgbClr val="3366FF"/>
                            </a:solidFill>
                          </a:ln>
                          <a:solidFill>
                            <a:srgbClr val="FFFFFF"/>
                          </a:solidFill>
                          <a:effectLst>
                            <a:outerShdw blurRad="38100" dist="127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Where?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  <a:tr h="751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solidFill>
                              <a:srgbClr val="3366FF"/>
                            </a:solidFill>
                          </a:ln>
                          <a:solidFill>
                            <a:srgbClr val="FFFFFF"/>
                          </a:solidFill>
                          <a:effectLst>
                            <a:outerShdw blurRad="38100" dist="127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Why?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  <a:tr h="751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solidFill>
                              <a:srgbClr val="3366FF"/>
                            </a:solidFill>
                          </a:ln>
                          <a:solidFill>
                            <a:srgbClr val="FFFFFF"/>
                          </a:solidFill>
                          <a:effectLst>
                            <a:outerShdw blurRad="38100" dist="127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How?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 anchor="ctr" anchorCtr="1">
                    <a:lnL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F0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133600" y="2082800"/>
            <a:ext cx="4800600" cy="736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2133600" y="2844800"/>
            <a:ext cx="4800600" cy="736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2133600" y="3606800"/>
            <a:ext cx="4800600" cy="736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5" action="ppaction://hlinksldjump" highlightClick="1"/>
          </p:cNvPr>
          <p:cNvSpPr/>
          <p:nvPr/>
        </p:nvSpPr>
        <p:spPr>
          <a:xfrm>
            <a:off x="2133600" y="4368800"/>
            <a:ext cx="4800600" cy="736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6" action="ppaction://hlinksldjump" highlightClick="1"/>
          </p:cNvPr>
          <p:cNvSpPr/>
          <p:nvPr/>
        </p:nvSpPr>
        <p:spPr>
          <a:xfrm>
            <a:off x="2133600" y="5130800"/>
            <a:ext cx="4800600" cy="736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DAHS: Who?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74660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Hierarchy</a:t>
            </a:r>
            <a:r>
              <a:rPr lang="en-US" sz="2000" dirty="0" smtClean="0"/>
              <a:t> – Superintendant &gt; School Board &gt; Principal &gt; Vice</a:t>
            </a:r>
          </a:p>
          <a:p>
            <a:r>
              <a:rPr lang="en-US" sz="2000" dirty="0" smtClean="0"/>
              <a:t>                       Principal &gt; Teachers &gt; Students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Job Specialization</a:t>
            </a:r>
            <a:r>
              <a:rPr lang="en-US" sz="2000" dirty="0" smtClean="0"/>
              <a:t> – Students =Learn, Teachers = Instruct,</a:t>
            </a:r>
          </a:p>
          <a:p>
            <a:r>
              <a:rPr lang="en-US" sz="2000" dirty="0" smtClean="0"/>
              <a:t>                                      Principals = Evaluate Teachers, etc.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Formalized Rules</a:t>
            </a:r>
            <a:r>
              <a:rPr lang="en-US" sz="2000" b="1" dirty="0" smtClean="0"/>
              <a:t> </a:t>
            </a:r>
            <a:r>
              <a:rPr lang="en-US" sz="2000" dirty="0" smtClean="0"/>
              <a:t>– Established by upper tier of hierarchy, entire</a:t>
            </a:r>
          </a:p>
          <a:p>
            <a:r>
              <a:rPr lang="en-US" sz="2000" dirty="0" smtClean="0"/>
              <a:t>                                    bureaucracy applies to regulations</a:t>
            </a:r>
            <a:r>
              <a:rPr lang="en-US" sz="2000" b="1" dirty="0" smtClean="0"/>
              <a:t> </a:t>
            </a:r>
            <a:r>
              <a:rPr lang="en-US" sz="2000" dirty="0" smtClean="0"/>
              <a:t>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DAHS: What?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74660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Hierarchy</a:t>
            </a:r>
            <a:r>
              <a:rPr lang="en-US" sz="2000" dirty="0" smtClean="0"/>
              <a:t> – provides chain of command for policy/curriculum/</a:t>
            </a:r>
          </a:p>
          <a:p>
            <a:r>
              <a:rPr lang="en-US" sz="2000" dirty="0" smtClean="0"/>
              <a:t>                        staffing/etc. decisions to be made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Job Specialization</a:t>
            </a:r>
            <a:r>
              <a:rPr lang="en-US" sz="2000" dirty="0" smtClean="0"/>
              <a:t> – allows greater focus of content in specific</a:t>
            </a:r>
          </a:p>
          <a:p>
            <a:r>
              <a:rPr lang="en-US" sz="2000" dirty="0" smtClean="0"/>
              <a:t>                                      areas of instruction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Formalized Rules</a:t>
            </a:r>
            <a:r>
              <a:rPr lang="en-US" sz="2000" b="1" dirty="0" smtClean="0"/>
              <a:t> </a:t>
            </a:r>
            <a:r>
              <a:rPr lang="en-US" sz="2000" dirty="0" smtClean="0"/>
              <a:t>– regulate the day-to-day functions of entire</a:t>
            </a:r>
          </a:p>
          <a:p>
            <a:r>
              <a:rPr lang="en-US" sz="2000" dirty="0" smtClean="0"/>
              <a:t>                                     organization (dress code, curriculum, etc.)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DAHS: Where?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74660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Hierarchy</a:t>
            </a:r>
            <a:r>
              <a:rPr lang="en-US" sz="2000" dirty="0" smtClean="0"/>
              <a:t> – decisions travel from the top down, while</a:t>
            </a:r>
          </a:p>
          <a:p>
            <a:r>
              <a:rPr lang="en-US" sz="2000" dirty="0" smtClean="0"/>
              <a:t>                        suggestions travel from the bottom up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Job Specialization</a:t>
            </a:r>
            <a:r>
              <a:rPr lang="en-US" sz="2000" dirty="0" smtClean="0"/>
              <a:t> – daily work done at classroom level, more</a:t>
            </a:r>
          </a:p>
          <a:p>
            <a:r>
              <a:rPr lang="en-US" sz="2000" dirty="0" smtClean="0"/>
              <a:t>                                     administrative work done elsewhere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Formalized Rules</a:t>
            </a:r>
            <a:r>
              <a:rPr lang="en-US" sz="2000" b="1" dirty="0" smtClean="0"/>
              <a:t> </a:t>
            </a:r>
            <a:r>
              <a:rPr lang="en-US" sz="2000" dirty="0" smtClean="0"/>
              <a:t>– found in school district policy handbook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DAHS: Why?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74660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Hierarchy</a:t>
            </a:r>
            <a:r>
              <a:rPr lang="en-US" sz="2000" dirty="0" smtClean="0"/>
              <a:t> – less conflict and more order when decisions are</a:t>
            </a:r>
          </a:p>
          <a:p>
            <a:r>
              <a:rPr lang="en-US" sz="2000" dirty="0" smtClean="0"/>
              <a:t>                        being made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Job Specialization</a:t>
            </a:r>
            <a:r>
              <a:rPr lang="en-US" sz="2000" dirty="0" smtClean="0"/>
              <a:t> – work performed more efficiently with greater</a:t>
            </a:r>
          </a:p>
          <a:p>
            <a:r>
              <a:rPr lang="en-US" sz="2000" dirty="0" smtClean="0"/>
              <a:t>                                      focus and attention to detail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Formalized Rules</a:t>
            </a:r>
            <a:r>
              <a:rPr lang="en-US" sz="2000" b="1" dirty="0" smtClean="0"/>
              <a:t> </a:t>
            </a:r>
            <a:r>
              <a:rPr lang="en-US" sz="2000" dirty="0" smtClean="0"/>
              <a:t>– no confusion of right or wrong way to</a:t>
            </a:r>
          </a:p>
          <a:p>
            <a:r>
              <a:rPr lang="en-US" sz="2000" dirty="0" smtClean="0"/>
              <a:t>                                    conduct the everyday work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DAHS: How?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74660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Hierarchy</a:t>
            </a:r>
            <a:r>
              <a:rPr lang="en-US" sz="2000" dirty="0" smtClean="0"/>
              <a:t> – provides a sturdy structure to a complex organization</a:t>
            </a:r>
          </a:p>
          <a:p>
            <a:r>
              <a:rPr lang="en-US" sz="20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Job Specialization</a:t>
            </a:r>
            <a:r>
              <a:rPr lang="en-US" sz="2000" dirty="0" smtClean="0"/>
              <a:t> – compartmentalizes duties between various</a:t>
            </a:r>
          </a:p>
          <a:p>
            <a:r>
              <a:rPr lang="en-US" sz="2000" dirty="0" smtClean="0"/>
              <a:t>                                      workers and officials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u="sng" dirty="0" smtClean="0"/>
              <a:t>Formalized Rules</a:t>
            </a:r>
            <a:r>
              <a:rPr lang="en-US" sz="2000" b="1" dirty="0" smtClean="0"/>
              <a:t> </a:t>
            </a:r>
            <a:r>
              <a:rPr lang="en-US" sz="2000" dirty="0" smtClean="0"/>
              <a:t>– provide a constant certainty to the ethics and</a:t>
            </a:r>
          </a:p>
          <a:p>
            <a:r>
              <a:rPr lang="en-US" sz="2000" dirty="0" smtClean="0"/>
              <a:t>                                     principles behind decisions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The Federal Bureaucracy</a:t>
            </a:r>
            <a:endParaRPr lang="en-US" sz="5400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819400"/>
          <a:ext cx="6096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905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Why It Matters</a:t>
                      </a:r>
                      <a:endParaRPr lang="en-US" sz="2400" b="0" dirty="0"/>
                    </a:p>
                  </a:txBody>
                  <a:tcPr anchor="ctr" anchorCtr="1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How It’s Organized</a:t>
                      </a:r>
                      <a:endParaRPr lang="en-US" sz="2400" b="0" dirty="0"/>
                    </a:p>
                  </a:txBody>
                  <a:tcPr anchor="ctr" anchorCtr="1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“The Name Game”</a:t>
                      </a:r>
                      <a:endParaRPr lang="en-US" sz="2400" b="0" dirty="0"/>
                    </a:p>
                  </a:txBody>
                  <a:tcPr anchor="ctr" anchorCtr="1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1524000" y="2819400"/>
            <a:ext cx="2057400" cy="19050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3581400" y="2819400"/>
            <a:ext cx="1981200" cy="19050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4" action="ppaction://hlinksldjump" highlightClick="1"/>
          </p:cNvPr>
          <p:cNvSpPr/>
          <p:nvPr/>
        </p:nvSpPr>
        <p:spPr>
          <a:xfrm>
            <a:off x="5562600" y="2819400"/>
            <a:ext cx="2057400" cy="19050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Why The Federal Bureaucracy Matters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46601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Jobs/Employment</a:t>
            </a:r>
            <a:r>
              <a:rPr lang="en-US" sz="2000" dirty="0" smtClean="0"/>
              <a:t> – With </a:t>
            </a:r>
            <a:r>
              <a:rPr lang="en-US" sz="2000" dirty="0" smtClean="0"/>
              <a:t>about 2.7 million workers, the federal</a:t>
            </a:r>
          </a:p>
          <a:p>
            <a:r>
              <a:rPr lang="en-US" sz="2000" dirty="0" smtClean="0"/>
              <a:t>                                      bureaucracy is the </a:t>
            </a:r>
            <a:r>
              <a:rPr lang="en-US" sz="2000" u="sng" dirty="0" smtClean="0"/>
              <a:t>largest employer</a:t>
            </a:r>
            <a:r>
              <a:rPr lang="en-US" sz="2000" dirty="0" smtClean="0"/>
              <a:t> in the</a:t>
            </a:r>
          </a:p>
          <a:p>
            <a:r>
              <a:rPr lang="en-US" sz="2000" dirty="0" smtClean="0"/>
              <a:t>                                      United States.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Primary Purpose</a:t>
            </a:r>
            <a:r>
              <a:rPr lang="en-US" sz="2000" dirty="0" smtClean="0"/>
              <a:t> – The federal bureaucracy is designed to help</a:t>
            </a:r>
          </a:p>
          <a:p>
            <a:r>
              <a:rPr lang="en-US" sz="2000" dirty="0" smtClean="0"/>
              <a:t>                                    our nation’s government efficiently </a:t>
            </a:r>
            <a:r>
              <a:rPr lang="en-US" sz="2000" u="sng" dirty="0" smtClean="0"/>
              <a:t>carry out</a:t>
            </a:r>
            <a:endParaRPr lang="en-US" sz="2000" dirty="0" smtClean="0"/>
          </a:p>
          <a:p>
            <a:r>
              <a:rPr lang="en-US" sz="2000" dirty="0" smtClean="0"/>
              <a:t>                                    </a:t>
            </a:r>
            <a:r>
              <a:rPr lang="en-US" sz="2000" u="sng" dirty="0" smtClean="0"/>
              <a:t>its day-to-day business</a:t>
            </a:r>
            <a:r>
              <a:rPr lang="en-US" sz="2000" dirty="0" smtClean="0"/>
              <a:t> AND to help the</a:t>
            </a:r>
          </a:p>
          <a:p>
            <a:r>
              <a:rPr lang="en-US" sz="2000" dirty="0" smtClean="0"/>
              <a:t>                                    President </a:t>
            </a:r>
            <a:r>
              <a:rPr lang="en-US" sz="2000" u="sng" dirty="0" smtClean="0"/>
              <a:t>uphold his powers as</a:t>
            </a:r>
          </a:p>
          <a:p>
            <a:r>
              <a:rPr lang="en-US" sz="2000" dirty="0" smtClean="0"/>
              <a:t>                                    </a:t>
            </a:r>
            <a:r>
              <a:rPr lang="en-US" sz="2000" u="sng" dirty="0" smtClean="0"/>
              <a:t>Chief Executive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WITHOUT THE FEDERAL BUREAUCRACY, ALL THE POLICIES AND REGULATIONS IN OUR NATION WOULD BE NOTHING MORE THAN WORDS ON PIECES OF PAPER </a:t>
            </a:r>
            <a:endParaRPr lang="en-US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“The Name Game”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466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Agencies within the federal bureaucracy are given certain titles that match their function.  These titles help keep the complex bureaucracy a little more organized. 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" y="3429000"/>
          <a:ext cx="89916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Department</a:t>
                      </a:r>
                      <a:r>
                        <a:rPr lang="en-US" b="0" baseline="0" dirty="0" smtClean="0">
                          <a:solidFill>
                            <a:srgbClr val="FFFFFF"/>
                          </a:solidFill>
                        </a:rPr>
                        <a:t> = Cabinet agencies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Agency</a:t>
                      </a:r>
                      <a:r>
                        <a:rPr lang="en-US" b="0" baseline="0" dirty="0" smtClean="0">
                          <a:solidFill>
                            <a:srgbClr val="FFFFFF"/>
                          </a:solidFill>
                        </a:rPr>
                        <a:t> = general title for any </a:t>
                      </a:r>
                      <a:r>
                        <a:rPr lang="en-US" b="0" baseline="0" dirty="0" err="1" smtClean="0">
                          <a:solidFill>
                            <a:srgbClr val="FFFFFF"/>
                          </a:solidFill>
                        </a:rPr>
                        <a:t>gov’t</a:t>
                      </a:r>
                      <a:r>
                        <a:rPr lang="en-US" b="0" baseline="0" dirty="0" smtClean="0">
                          <a:solidFill>
                            <a:srgbClr val="FFFFFF"/>
                          </a:solidFill>
                        </a:rPr>
                        <a:t> body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Administration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= similar to agency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Commission = regulate business activity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Corporation = conduct business-like activity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Authority = similar to corporation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How It’s Organized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657600" y="3733800"/>
            <a:ext cx="1828800" cy="13716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Executive Branch</a:t>
            </a:r>
            <a:endParaRPr lang="en-US" dirty="0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1066800" y="3733800"/>
            <a:ext cx="1828800" cy="13716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Legislative Branch</a:t>
            </a:r>
            <a:endParaRPr lang="en-US" dirty="0"/>
          </a:p>
        </p:txBody>
      </p:sp>
      <p:sp>
        <p:nvSpPr>
          <p:cNvPr id="12" name="Action Button: Custom 11">
            <a:hlinkClick r:id="rId5" action="ppaction://hlinksldjump" highlightClick="1"/>
          </p:cNvPr>
          <p:cNvSpPr/>
          <p:nvPr/>
        </p:nvSpPr>
        <p:spPr>
          <a:xfrm>
            <a:off x="6284913" y="3733800"/>
            <a:ext cx="1828800" cy="13716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Judicial Branch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2108537"/>
            <a:ext cx="7466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federal bureaucracy is found in all three branches of the government through various agencies and organizations.  However, 90% of the bureaucracy exists within the </a:t>
            </a:r>
            <a:r>
              <a:rPr lang="en-US" sz="2000" dirty="0" err="1" smtClean="0"/>
              <a:t>ExecutiveBbranch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990600" y="5311914"/>
            <a:ext cx="7466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Why do you suppose the bulk of the bureaucracy </a:t>
            </a:r>
            <a:r>
              <a:rPr lang="en-US" sz="2000" dirty="0" smtClean="0"/>
              <a:t>is located on the Executive Branch?  (Think back to the primary purposes)</a:t>
            </a:r>
            <a:endParaRPr lang="en-US" sz="2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What is a Bureaucracy?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53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There are </a:t>
            </a:r>
            <a:r>
              <a:rPr lang="en-US" sz="2800" u="sng" dirty="0" smtClean="0">
                <a:solidFill>
                  <a:srgbClr val="FFFFFF"/>
                </a:solidFill>
              </a:rPr>
              <a:t>three</a:t>
            </a:r>
            <a:r>
              <a:rPr lang="en-US" sz="2800" dirty="0" smtClean="0">
                <a:solidFill>
                  <a:srgbClr val="FFFFFF"/>
                </a:solidFill>
              </a:rPr>
              <a:t> major parts to a bureaucracy…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124200"/>
            <a:ext cx="77708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bureaucracy is a </a:t>
            </a:r>
            <a:r>
              <a:rPr lang="en-US" sz="3600" b="1" u="sng" dirty="0" smtClean="0"/>
              <a:t>SPECIALIZED</a:t>
            </a:r>
            <a:r>
              <a:rPr lang="en-US" sz="2800" dirty="0" smtClean="0"/>
              <a:t>, </a:t>
            </a:r>
            <a:r>
              <a:rPr lang="en-US" sz="3600" b="1" u="sng" dirty="0" smtClean="0"/>
              <a:t>HIERARCHICAL</a:t>
            </a:r>
            <a:r>
              <a:rPr lang="en-US" sz="2800" b="1" dirty="0" smtClean="0"/>
              <a:t> </a:t>
            </a:r>
            <a:r>
              <a:rPr lang="en-US" sz="2800" dirty="0" smtClean="0"/>
              <a:t>structure that handles the everyday business of an organization according to pre-established </a:t>
            </a:r>
            <a:r>
              <a:rPr lang="en-US" sz="3200" b="1" u="sng" dirty="0" smtClean="0"/>
              <a:t>REGULATIONS</a:t>
            </a:r>
            <a:r>
              <a:rPr lang="en-US" sz="2800" dirty="0" smtClean="0"/>
              <a:t>.</a:t>
            </a:r>
          </a:p>
          <a:p>
            <a:pPr algn="ctr"/>
            <a:endParaRPr lang="en-US" sz="2800" dirty="0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4343400" y="3124200"/>
            <a:ext cx="3276600" cy="6096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990600" y="3733800"/>
            <a:ext cx="3810000" cy="53340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4" action="ppaction://hlinksldjump" highlightClick="1"/>
          </p:cNvPr>
          <p:cNvSpPr/>
          <p:nvPr/>
        </p:nvSpPr>
        <p:spPr>
          <a:xfrm>
            <a:off x="5105400" y="4724400"/>
            <a:ext cx="3200400" cy="447258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Legislative Bureaucracy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4660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 Most important features of the legislative bureaucracy are the two houses of Congress.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Other Legislative Offices and Departments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Architect of the Capitol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General Accounting Office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Government Printing Office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Library of Congress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United States Botanic Garden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Office of Technology Assessment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Congressional Budget Office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Copyright Royalty Tribunal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United States Tax Court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Judicial </a:t>
            </a:r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Bureaucracy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4660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 Most important feature of the judicial bureaucracy is the US Supreme Court.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Other </a:t>
            </a:r>
            <a:r>
              <a:rPr lang="en-US" sz="2000" dirty="0" smtClean="0"/>
              <a:t>Courts:</a:t>
            </a: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Courts of Appeals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District Courts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Federal Claims Court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Court of Appeals for the Federal Circuit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Court of International Trade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Territorial Courts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Court of Appeals for the Armed Forces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Court of Appeals for Veterans Claims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Administrative Office of the United States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Federal Judicial Center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Executive Bureaucracy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828800"/>
            <a:ext cx="7466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At the head of the executive bureaucracy resides the President.  Administration within the executive bureaucracy is divided into three key branches:</a:t>
            </a:r>
          </a:p>
        </p:txBody>
      </p:sp>
      <p:sp>
        <p:nvSpPr>
          <p:cNvPr id="10" name="Action Button: Custom 9">
            <a:hlinkClick r:id="rId3" action="ppaction://hlinksldjump" highlightClick="1"/>
          </p:cNvPr>
          <p:cNvSpPr/>
          <p:nvPr/>
        </p:nvSpPr>
        <p:spPr>
          <a:xfrm>
            <a:off x="3657600" y="3733800"/>
            <a:ext cx="1828800" cy="13716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 Departments</a:t>
            </a:r>
            <a:endParaRPr lang="en-US" dirty="0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1066800" y="3733800"/>
            <a:ext cx="1828800" cy="13716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 Office of the President</a:t>
            </a:r>
            <a:endParaRPr lang="en-US" dirty="0"/>
          </a:p>
        </p:txBody>
      </p:sp>
      <p:sp>
        <p:nvSpPr>
          <p:cNvPr id="12" name="Action Button: Custom 11">
            <a:hlinkClick r:id="rId5" action="ppaction://hlinksldjump" highlightClick="1"/>
          </p:cNvPr>
          <p:cNvSpPr/>
          <p:nvPr/>
        </p:nvSpPr>
        <p:spPr>
          <a:xfrm>
            <a:off x="6284913" y="3733800"/>
            <a:ext cx="1828800" cy="13716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Independent Agencies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Executive Office of the President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800284"/>
            <a:ext cx="8418513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1600" dirty="0" smtClean="0"/>
              <a:t> The Executive Office of the President (EOP) acts as the President’s right arm.</a:t>
            </a:r>
          </a:p>
          <a:p>
            <a:pPr>
              <a:buFont typeface="Arial"/>
              <a:buChar char="•"/>
            </a:pPr>
            <a:endParaRPr lang="en-US" sz="16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 The EOP is an umbrella agency composed of several different agencies that are headed by some of the President’s closest advisors.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 Key agencies within the EOP: White House Office, National Security Council, Office of Management and Budget.</a:t>
            </a:r>
          </a:p>
          <a:p>
            <a:pPr lvl="1" algn="ctr"/>
            <a:r>
              <a:rPr lang="en-US" sz="1600" dirty="0" smtClean="0"/>
              <a:t>----------------------------------------------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 The EOP provides the President support in the formation and execution of our nation’s public policies</a:t>
            </a:r>
          </a:p>
          <a:p>
            <a:pPr>
              <a:buFont typeface="Arial"/>
              <a:buChar char="•"/>
            </a:pPr>
            <a:endParaRPr lang="en-US" b="1" dirty="0" smtClean="0"/>
          </a:p>
          <a:p>
            <a:pPr>
              <a:buFont typeface="Arial"/>
              <a:buChar char="•"/>
            </a:pPr>
            <a:r>
              <a:rPr lang="en-US" b="1" dirty="0" smtClean="0"/>
              <a:t>The White House Office acts as the “nerve center” for the EOP; most of the work done in the executive bureaucracy happen here.</a:t>
            </a:r>
          </a:p>
          <a:p>
            <a:pPr>
              <a:buFont typeface="Arial"/>
              <a:buChar char="•"/>
            </a:pPr>
            <a:endParaRPr lang="en-US" b="1" dirty="0" smtClean="0"/>
          </a:p>
          <a:p>
            <a:pPr>
              <a:buFont typeface="Arial"/>
              <a:buChar char="•"/>
            </a:pPr>
            <a:r>
              <a:rPr lang="en-US" b="1" dirty="0" smtClean="0"/>
              <a:t> The National Security Council is headed by the President and staffed by his closest advisors.  This agency’s main duty is to aid the President in all matters affecting national security.</a:t>
            </a:r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Executive Departments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4660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There are 15 executive departments which are collectively known as the Cabinet: </a:t>
            </a:r>
            <a:r>
              <a:rPr lang="en-US" sz="1400" dirty="0" smtClean="0"/>
              <a:t>State, Treasury, Defense, Justice, Interior, Agriculture, Commerce, Labor, Health and Human Services, Housing and Urban Development, Transportation, Energy, Education, Veterans Affairs, Homeland Security</a:t>
            </a:r>
            <a:endParaRPr lang="en-US" sz="2000" dirty="0" smtClean="0"/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The head of each department is given the title </a:t>
            </a:r>
            <a:r>
              <a:rPr lang="en-US" sz="2000" b="1" dirty="0" smtClean="0"/>
              <a:t>secretary</a:t>
            </a:r>
            <a:r>
              <a:rPr lang="en-US" sz="2000" dirty="0" smtClean="0"/>
              <a:t>. (Department of Justice = </a:t>
            </a:r>
            <a:r>
              <a:rPr lang="en-US" sz="2000" b="1" dirty="0" smtClean="0"/>
              <a:t>attorney general</a:t>
            </a:r>
            <a:r>
              <a:rPr lang="en-US" sz="2000" dirty="0" smtClean="0"/>
              <a:t>)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Each secretary acts both as a primary link between the President (frequent meetings) and his/her own department and as the head of their given department.</a:t>
            </a:r>
          </a:p>
          <a:p>
            <a:pPr lvl="1"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Cabinet departments carry out much of the work of the federal government. 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Independent Agencies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828800"/>
            <a:ext cx="74660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 Independent agencies exist are additional agencies that exist outside of the other executive departments.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 Over 150 independent agencies exist in the federal bureaucracy, and some of them rival Cabinet departments in budget size, number of employees and functions.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Reasons for independent agencies: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organization may not fit well in departmental structure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protection from partisan politics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some agencies originally thought to be temporary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Job Specialization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438400"/>
            <a:ext cx="74660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Workers within a bureaucracy are given certain </a:t>
            </a:r>
            <a:r>
              <a:rPr lang="en-US" sz="3600" b="1" u="sng" dirty="0" smtClean="0">
                <a:solidFill>
                  <a:srgbClr val="FFFFFF"/>
                </a:solidFill>
              </a:rPr>
              <a:t>defined duties and responsibilities</a:t>
            </a:r>
            <a:r>
              <a:rPr lang="en-US" sz="3600" dirty="0" smtClean="0">
                <a:solidFill>
                  <a:srgbClr val="FFFFFF"/>
                </a:solidFill>
              </a:rPr>
              <a:t>.  This results in a precise </a:t>
            </a:r>
            <a:r>
              <a:rPr lang="en-US" sz="3600" b="1" u="sng" dirty="0" smtClean="0">
                <a:solidFill>
                  <a:srgbClr val="FFFFFF"/>
                </a:solidFill>
              </a:rPr>
              <a:t>division of labor</a:t>
            </a:r>
            <a:r>
              <a:rPr lang="en-US" sz="3600" dirty="0" smtClean="0">
                <a:solidFill>
                  <a:srgbClr val="FFFFFF"/>
                </a:solidFill>
              </a:rPr>
              <a:t> throughout the organization.</a:t>
            </a:r>
            <a:endParaRPr lang="en-US" sz="3600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Hierarchical Authority</a:t>
            </a:r>
            <a:endParaRPr lang="en-US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2438400"/>
            <a:ext cx="74660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Bureaucracies are organized by a </a:t>
            </a:r>
            <a:r>
              <a:rPr lang="en-US" sz="3600" b="1" u="sng" dirty="0" smtClean="0">
                <a:solidFill>
                  <a:srgbClr val="FFFFFF"/>
                </a:solidFill>
              </a:rPr>
              <a:t>pyramid shaped chain of command</a:t>
            </a:r>
            <a:r>
              <a:rPr lang="en-US" sz="3600" dirty="0" smtClean="0">
                <a:solidFill>
                  <a:srgbClr val="FFFFFF"/>
                </a:solidFill>
              </a:rPr>
              <a:t>, or hierarchy, that runs from the </a:t>
            </a:r>
            <a:r>
              <a:rPr lang="en-US" sz="3600" b="1" u="sng" dirty="0" smtClean="0">
                <a:solidFill>
                  <a:srgbClr val="FFFFFF"/>
                </a:solidFill>
              </a:rPr>
              <a:t>top to the bottom</a:t>
            </a:r>
            <a:r>
              <a:rPr lang="en-US" sz="3600" dirty="0" smtClean="0">
                <a:solidFill>
                  <a:srgbClr val="FFFFFF"/>
                </a:solidFill>
              </a:rPr>
              <a:t>.</a:t>
            </a:r>
          </a:p>
          <a:p>
            <a:pPr algn="ctr"/>
            <a:endParaRPr lang="en-US" sz="2400" dirty="0" smtClean="0">
              <a:solidFill>
                <a:srgbClr val="FFFFFF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At the top, there are a few officials that have authority over those in a bigger middle level who, in turn, direct those at the bottom.</a:t>
            </a:r>
            <a:endParaRPr lang="en-US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Formalized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438400"/>
            <a:ext cx="74660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Work that is done by the</a:t>
            </a:r>
          </a:p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bureaucracy is done so according</a:t>
            </a:r>
          </a:p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to a set of </a:t>
            </a:r>
            <a:r>
              <a:rPr lang="en-US" sz="3600" b="1" u="sng" dirty="0" smtClean="0">
                <a:solidFill>
                  <a:srgbClr val="FFFFFF"/>
                </a:solidFill>
              </a:rPr>
              <a:t>established regulations</a:t>
            </a:r>
          </a:p>
          <a:p>
            <a:pPr algn="ctr"/>
            <a:r>
              <a:rPr lang="en-US" sz="3600" b="1" u="sng" dirty="0" smtClean="0">
                <a:solidFill>
                  <a:srgbClr val="FFFFFF"/>
                </a:solidFill>
              </a:rPr>
              <a:t>and procedures</a:t>
            </a:r>
            <a:r>
              <a:rPr lang="en-US" sz="3600" dirty="0" smtClean="0">
                <a:solidFill>
                  <a:srgbClr val="FFFFFF"/>
                </a:solidFill>
              </a:rPr>
              <a:t>.</a:t>
            </a:r>
            <a:endParaRPr lang="en-US" sz="3600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Bureaucrats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438400"/>
            <a:ext cx="74660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Any person who works for a bureaucratic organization can be given the title “bureaucrat,” from the head of the organization to the bottommost workers.</a:t>
            </a:r>
            <a:endParaRPr lang="en-US" sz="3600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Bureaucracy:</a:t>
            </a:r>
            <a:b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</a:br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Pros &amp; Cons</a:t>
            </a:r>
            <a:endParaRPr lang="en-US" dirty="0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048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123440">
                <a:tc>
                  <a:txBody>
                    <a:bodyPr/>
                    <a:lstStyle/>
                    <a:p>
                      <a:r>
                        <a:rPr lang="en-US" sz="8000" b="1" dirty="0" smtClean="0">
                          <a:ln>
                            <a:solidFill>
                              <a:srgbClr val="3366FF"/>
                            </a:solidFill>
                          </a:ln>
                          <a:solidFill>
                            <a:srgbClr val="FFFFFF"/>
                          </a:solidFill>
                        </a:rPr>
                        <a:t>Pros</a:t>
                      </a:r>
                      <a:endParaRPr lang="en-US" sz="1400" dirty="0"/>
                    </a:p>
                  </a:txBody>
                  <a:tcPr anchor="ctr" anchorCtr="1">
                    <a:lnL w="12700" cap="flat" cmpd="sng" algn="ctr">
                      <a:solidFill>
                        <a:srgbClr val="6D17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17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17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17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0" b="1" i="0" u="none" strike="noStrike" kern="1200" cap="none" spc="0" normalizeH="0" baseline="0" noProof="0" dirty="0" smtClean="0">
                          <a:ln>
                            <a:solidFill>
                              <a:srgbClr val="3366FF"/>
                            </a:solidFill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</a:t>
                      </a:r>
                      <a:endParaRPr lang="en-US" sz="1400" dirty="0"/>
                    </a:p>
                  </a:txBody>
                  <a:tcPr anchor="ctr" anchorCtr="1">
                    <a:lnL w="12700" cap="flat" cmpd="sng" algn="ctr">
                      <a:solidFill>
                        <a:srgbClr val="6D17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D17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D17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17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alpha val="1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1524000" y="3048000"/>
            <a:ext cx="3048000" cy="212344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4572000" y="3048000"/>
            <a:ext cx="3048000" cy="2123440"/>
          </a:xfrm>
          <a:prstGeom prst="actionButtonBlank">
            <a:avLst/>
          </a:prstGeom>
          <a:solidFill>
            <a:schemeClr val="tx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Pros of a Bureaucracy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828800"/>
            <a:ext cx="746601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Its three features make the bureaucracy the most effective way for people to work together on large and complex tasks.</a:t>
            </a:r>
          </a:p>
          <a:p>
            <a:endParaRPr lang="en-US" sz="2000" dirty="0" smtClean="0"/>
          </a:p>
          <a:p>
            <a:pPr>
              <a:buFontTx/>
              <a:buChar char="•"/>
            </a:pPr>
            <a:r>
              <a:rPr lang="en-US" sz="2000" dirty="0" smtClean="0"/>
              <a:t> The hierarchy </a:t>
            </a:r>
            <a:r>
              <a:rPr lang="en-US" sz="2000" b="1" u="sng" dirty="0" smtClean="0"/>
              <a:t>reduces conflict</a:t>
            </a:r>
            <a:r>
              <a:rPr lang="en-US" sz="2000" dirty="0" smtClean="0"/>
              <a:t> over who has the power to make decisions.</a:t>
            </a:r>
          </a:p>
          <a:p>
            <a:endParaRPr lang="en-US" sz="2000" dirty="0" smtClean="0"/>
          </a:p>
          <a:p>
            <a:pPr>
              <a:buFontTx/>
              <a:buChar char="•"/>
            </a:pPr>
            <a:r>
              <a:rPr lang="en-US" sz="2000" dirty="0" smtClean="0"/>
              <a:t> Job specialization </a:t>
            </a:r>
            <a:r>
              <a:rPr lang="en-US" sz="2000" b="1" u="sng" dirty="0" smtClean="0"/>
              <a:t>promotes efficiency</a:t>
            </a:r>
            <a:r>
              <a:rPr lang="en-US" sz="2000" dirty="0" smtClean="0"/>
              <a:t> because each worker is required to focus on one particular job.</a:t>
            </a:r>
          </a:p>
          <a:p>
            <a:endParaRPr lang="en-US" sz="2000" dirty="0" smtClean="0"/>
          </a:p>
          <a:p>
            <a:pPr>
              <a:buFontTx/>
              <a:buChar char="•"/>
            </a:pPr>
            <a:r>
              <a:rPr lang="en-US" sz="2000" dirty="0" smtClean="0"/>
              <a:t> Formalized rules allow workers to perform with </a:t>
            </a:r>
            <a:r>
              <a:rPr lang="en-US" sz="2000" b="1" u="sng" dirty="0" smtClean="0"/>
              <a:t>speed and precision</a:t>
            </a:r>
            <a:r>
              <a:rPr lang="en-US" sz="2000" dirty="0" smtClean="0"/>
              <a:t> because decisions are made by following specific standards.</a:t>
            </a:r>
          </a:p>
          <a:p>
            <a:pPr>
              <a:buFontTx/>
              <a:buChar char="•"/>
            </a:pPr>
            <a:endParaRPr lang="en-US" sz="2000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>
                  <a:solidFill>
                    <a:srgbClr val="3366FF"/>
                  </a:solidFill>
                </a:ln>
                <a:solidFill>
                  <a:srgbClr val="FFFFFF"/>
                </a:solidFill>
              </a:rPr>
              <a:t>Cons of a Bureaucracy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828800"/>
            <a:ext cx="74660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Dealing with a bureaucracy often leads to obstacles, or “</a:t>
            </a:r>
            <a:r>
              <a:rPr lang="en-US" sz="2000" b="1" u="sng" dirty="0" smtClean="0"/>
              <a:t>red tape</a:t>
            </a:r>
            <a:r>
              <a:rPr lang="en-US" sz="2000" dirty="0" smtClean="0"/>
              <a:t>.” In the past, bureaucrats used red ribbon to hold together their files.  Today, the term “red tape” refers to the amount of </a:t>
            </a:r>
            <a:r>
              <a:rPr lang="en-US" sz="2000" b="1" u="sng" dirty="0" smtClean="0"/>
              <a:t>delays and paperwork</a:t>
            </a:r>
            <a:r>
              <a:rPr lang="en-US" sz="2000" dirty="0" smtClean="0"/>
              <a:t> often faced when working with a bureaucracy.</a:t>
            </a:r>
          </a:p>
          <a:p>
            <a:pPr>
              <a:buFontTx/>
              <a:buChar char="•"/>
            </a:pPr>
            <a:endParaRPr lang="en-US" sz="2000" dirty="0" smtClean="0"/>
          </a:p>
          <a:p>
            <a:pPr>
              <a:buFontTx/>
              <a:buChar char="•"/>
            </a:pPr>
            <a:r>
              <a:rPr lang="en-US" sz="2000" dirty="0" smtClean="0"/>
              <a:t> The hierarchy can make the </a:t>
            </a:r>
            <a:r>
              <a:rPr lang="en-US" sz="2000" b="1" u="sng" dirty="0" smtClean="0"/>
              <a:t>simplest decision complex</a:t>
            </a:r>
            <a:r>
              <a:rPr lang="en-US" sz="2000" dirty="0" smtClean="0"/>
              <a:t> due to the chain of command in which orders must be made.  Orders often have to travel up and down the chain before any progress can be made.</a:t>
            </a:r>
          </a:p>
          <a:p>
            <a:pPr>
              <a:buFontTx/>
              <a:buChar char="•"/>
            </a:pPr>
            <a:endParaRPr lang="en-US" sz="2000" dirty="0" smtClean="0"/>
          </a:p>
          <a:p>
            <a:pPr>
              <a:buFontTx/>
              <a:buChar char="•"/>
            </a:pPr>
            <a:r>
              <a:rPr lang="en-US" sz="2000" dirty="0" smtClean="0"/>
              <a:t> Division of labor </a:t>
            </a:r>
            <a:r>
              <a:rPr lang="en-US" sz="2000" b="1" u="sng" dirty="0" smtClean="0"/>
              <a:t>compartmentalizes attention and response</a:t>
            </a:r>
            <a:r>
              <a:rPr lang="en-US" sz="2000" dirty="0" smtClean="0"/>
              <a:t>.</a:t>
            </a:r>
          </a:p>
          <a:p>
            <a:pPr>
              <a:buFontTx/>
              <a:buChar char="•"/>
            </a:pPr>
            <a:endParaRPr lang="en-US" sz="2000" dirty="0" smtClean="0"/>
          </a:p>
          <a:p>
            <a:pPr>
              <a:buFontTx/>
              <a:buChar char="•"/>
            </a:pPr>
            <a:r>
              <a:rPr lang="en-US" sz="2000" dirty="0" smtClean="0"/>
              <a:t> Rules and regulations are not very helpful when </a:t>
            </a:r>
            <a:r>
              <a:rPr lang="en-US" sz="2000" b="1" u="sng" dirty="0" smtClean="0"/>
              <a:t>unexpected situations</a:t>
            </a:r>
            <a:r>
              <a:rPr lang="en-US" sz="2000" dirty="0" smtClean="0"/>
              <a:t> arise within the bureaucracy.</a:t>
            </a:r>
            <a:endParaRPr lang="en-US" sz="2000" dirty="0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113713" y="6172200"/>
            <a:ext cx="685800" cy="457200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olio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553</TotalTime>
  <Words>1463</Words>
  <Application>Microsoft Macintosh PowerPoint</Application>
  <PresentationFormat>On-screen Show (4:3)</PresentationFormat>
  <Paragraphs>181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Folio</vt:lpstr>
      <vt:lpstr>Bureaucracy</vt:lpstr>
      <vt:lpstr>What is a Bureaucracy?</vt:lpstr>
      <vt:lpstr>Job Specialization</vt:lpstr>
      <vt:lpstr>Hierarchical Authority</vt:lpstr>
      <vt:lpstr>Formalized Rules</vt:lpstr>
      <vt:lpstr>Bureaucrats</vt:lpstr>
      <vt:lpstr>Bureaucracy: Pros &amp; Cons</vt:lpstr>
      <vt:lpstr>Pros of a Bureaucracy</vt:lpstr>
      <vt:lpstr>Cons of a Bureaucracy</vt:lpstr>
      <vt:lpstr>Example Bureaucracy: DAHS</vt:lpstr>
      <vt:lpstr>DAHS: Who?</vt:lpstr>
      <vt:lpstr>DAHS: What?</vt:lpstr>
      <vt:lpstr>DAHS: Where?</vt:lpstr>
      <vt:lpstr>DAHS: Why?</vt:lpstr>
      <vt:lpstr>DAHS: How?</vt:lpstr>
      <vt:lpstr>The Federal Bureaucracy</vt:lpstr>
      <vt:lpstr>Why The Federal Bureaucracy Matters</vt:lpstr>
      <vt:lpstr>“The Name Game”</vt:lpstr>
      <vt:lpstr>How It’s Organized</vt:lpstr>
      <vt:lpstr>Legislative Bureaucracy</vt:lpstr>
      <vt:lpstr>Judicial Bureaucracy</vt:lpstr>
      <vt:lpstr>Executive Bureaucracy</vt:lpstr>
      <vt:lpstr>Executive Office of the President</vt:lpstr>
      <vt:lpstr>Executive Departments</vt:lpstr>
      <vt:lpstr>Independent Agencies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Federal Bureaucracy</dc:title>
  <dc:creator>Nathan Pearce</dc:creator>
  <cp:lastModifiedBy>Nathan Pearce</cp:lastModifiedBy>
  <cp:revision>93</cp:revision>
  <cp:lastPrinted>2010-02-03T03:13:04Z</cp:lastPrinted>
  <dcterms:created xsi:type="dcterms:W3CDTF">2010-02-02T23:07:05Z</dcterms:created>
  <dcterms:modified xsi:type="dcterms:W3CDTF">2010-02-03T03:13:16Z</dcterms:modified>
</cp:coreProperties>
</file>